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5143500" cx="9144000"/>
  <p:notesSz cx="6858000" cy="9144000"/>
  <p:embeddedFontLst>
    <p:embeddedFont>
      <p:font typeface="Roboto"/>
      <p:regular r:id="rId26"/>
      <p:bold r:id="rId27"/>
      <p:italic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-regular.fntdata"/><Relationship Id="rId25" Type="http://schemas.openxmlformats.org/officeDocument/2006/relationships/slide" Target="slides/slide20.xml"/><Relationship Id="rId28" Type="http://schemas.openxmlformats.org/officeDocument/2006/relationships/font" Target="fonts/Roboto-italic.fntdata"/><Relationship Id="rId27" Type="http://schemas.openxmlformats.org/officeDocument/2006/relationships/font" Target="fonts/Roboto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db63518c4e_0_16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db63518c4e_0_16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d7d8d7d8b7_1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d7d8d7d8b7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db63518c4e_0_16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db63518c4e_0_16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d7d8d7d8b7_1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d7d8d7d8b7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db63518c4e_0_16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db63518c4e_0_16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db63518c4e_0_16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db63518c4e_0_16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d93267d11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d93267d11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d93267d11d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d93267d11d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d7d8d7d8b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d7d8d7d8b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db63518c4e_0_16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db63518c4e_0_16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db63518c4e_0_16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db63518c4e_0_16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db63518c4e_0_16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db63518c4e_0_16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d7d8d7d8b7_7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d7d8d7d8b7_7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db63518c4e_0_16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db63518c4e_0_16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db63518c4e_0_16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db63518c4e_0_16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7b4dc5586c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7b4dc5586c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d7d8d7d8b7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d7d8d7d8b7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d7d8d7d8b7_3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d7d8d7d8b7_3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d7d8d7d8b7_3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d7d8d7d8b7_3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0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0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Google Shape;56;p1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rgbClr val="000000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Relationship Id="rId4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Relationship Id="rId4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2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9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3.png"/><Relationship Id="rId4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2F2"/>
        </a:solid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/>
          <p:nvPr>
            <p:ph idx="4294967295" type="subTitle"/>
          </p:nvPr>
        </p:nvSpPr>
        <p:spPr>
          <a:xfrm>
            <a:off x="3049950" y="2914900"/>
            <a:ext cx="3044100" cy="202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i="1" lang="en-GB" sz="1650">
                <a:solidFill>
                  <a:srgbClr val="000000"/>
                </a:solidFill>
              </a:rPr>
              <a:t>Juan Carlos Sánchez González </a:t>
            </a:r>
            <a:endParaRPr i="1" sz="165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SzPts val="275"/>
              <a:buNone/>
            </a:pPr>
            <a:r>
              <a:rPr i="1" lang="en-GB" sz="1650">
                <a:solidFill>
                  <a:srgbClr val="000000"/>
                </a:solidFill>
              </a:rPr>
              <a:t>Juan Ramón Morales Gómez </a:t>
            </a:r>
            <a:endParaRPr i="1" sz="165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SzPts val="275"/>
              <a:buNone/>
            </a:pPr>
            <a:r>
              <a:rPr i="1" lang="en-GB" sz="1650">
                <a:solidFill>
                  <a:srgbClr val="000000"/>
                </a:solidFill>
              </a:rPr>
              <a:t>Robert Kazaryan </a:t>
            </a:r>
            <a:endParaRPr i="1" sz="165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SzPts val="275"/>
              <a:buNone/>
            </a:pPr>
            <a:r>
              <a:rPr i="1" lang="en-GB" sz="1650">
                <a:solidFill>
                  <a:srgbClr val="000000"/>
                </a:solidFill>
              </a:rPr>
              <a:t>Serhii Vi</a:t>
            </a:r>
            <a:r>
              <a:rPr i="1" lang="en-GB" sz="1650">
                <a:solidFill>
                  <a:srgbClr val="000000"/>
                </a:solidFill>
              </a:rPr>
              <a:t>d</a:t>
            </a:r>
            <a:r>
              <a:rPr i="1" lang="en-GB" sz="1650">
                <a:solidFill>
                  <a:srgbClr val="000000"/>
                </a:solidFill>
              </a:rPr>
              <a:t>ernikov </a:t>
            </a:r>
            <a:endParaRPr i="1" sz="165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80000"/>
              </a:lnSpc>
              <a:spcBef>
                <a:spcPts val="1200"/>
              </a:spcBef>
              <a:spcAft>
                <a:spcPts val="1200"/>
              </a:spcAft>
              <a:buSzPts val="275"/>
              <a:buNone/>
            </a:pPr>
            <a:r>
              <a:rPr i="1" lang="en-GB" sz="1650">
                <a:solidFill>
                  <a:srgbClr val="000000"/>
                </a:solidFill>
              </a:rPr>
              <a:t>Nikita Polyanskiy </a:t>
            </a:r>
            <a:endParaRPr i="1" sz="1650">
              <a:solidFill>
                <a:srgbClr val="000000"/>
              </a:solidFill>
            </a:endParaRPr>
          </a:p>
        </p:txBody>
      </p:sp>
      <p:pic>
        <p:nvPicPr>
          <p:cNvPr id="68" name="Google Shape;6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9513" y="271525"/>
            <a:ext cx="7104974" cy="2300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2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Búsqueda de anuncios</a:t>
            </a:r>
            <a:endParaRPr sz="2400"/>
          </a:p>
        </p:txBody>
      </p:sp>
      <p:pic>
        <p:nvPicPr>
          <p:cNvPr id="135" name="Google Shape;13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1025" y="924675"/>
            <a:ext cx="2362200" cy="388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60900" y="757950"/>
            <a:ext cx="2290926" cy="421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3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Búsqueda de anuncios II</a:t>
            </a:r>
            <a:endParaRPr/>
          </a:p>
        </p:txBody>
      </p:sp>
      <p:pic>
        <p:nvPicPr>
          <p:cNvPr id="142" name="Google Shape;14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71450"/>
            <a:ext cx="8839200" cy="40216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4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Página del anuncio</a:t>
            </a:r>
            <a:endParaRPr sz="2400"/>
          </a:p>
        </p:txBody>
      </p:sp>
      <p:pic>
        <p:nvPicPr>
          <p:cNvPr id="148" name="Google Shape;14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250" y="1058091"/>
            <a:ext cx="8826602" cy="4292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238" y="667125"/>
            <a:ext cx="3248025" cy="34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5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Página del anuncio II</a:t>
            </a:r>
            <a:endParaRPr sz="2400"/>
          </a:p>
        </p:txBody>
      </p:sp>
      <p:pic>
        <p:nvPicPr>
          <p:cNvPr id="155" name="Google Shape;15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43950"/>
            <a:ext cx="9144000" cy="3799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Registro de usuario</a:t>
            </a:r>
            <a:endParaRPr sz="2400"/>
          </a:p>
        </p:txBody>
      </p:sp>
      <p:pic>
        <p:nvPicPr>
          <p:cNvPr id="161" name="Google Shape;16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34900" y="682625"/>
            <a:ext cx="2463331" cy="4460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7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Inicio de sesión</a:t>
            </a:r>
            <a:endParaRPr sz="2400"/>
          </a:p>
        </p:txBody>
      </p:sp>
      <p:pic>
        <p:nvPicPr>
          <p:cNvPr id="167" name="Google Shape;16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71450"/>
            <a:ext cx="8772451" cy="4219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Perfil de usuario</a:t>
            </a:r>
            <a:endParaRPr sz="2400"/>
          </a:p>
        </p:txBody>
      </p:sp>
      <p:pic>
        <p:nvPicPr>
          <p:cNvPr id="173" name="Google Shape;17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8025" y="777800"/>
            <a:ext cx="7347950" cy="358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9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Perfil de admin</a:t>
            </a:r>
            <a:endParaRPr sz="2400"/>
          </a:p>
        </p:txBody>
      </p:sp>
      <p:pic>
        <p:nvPicPr>
          <p:cNvPr id="179" name="Google Shape;17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0225" y="772263"/>
            <a:ext cx="6603553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0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Perfil de admin</a:t>
            </a:r>
            <a:endParaRPr/>
          </a:p>
        </p:txBody>
      </p:sp>
      <p:pic>
        <p:nvPicPr>
          <p:cNvPr id="185" name="Google Shape;18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8388" y="814300"/>
            <a:ext cx="8347237" cy="4219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1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Invitado VS Registrado VS Premium</a:t>
            </a:r>
            <a:endParaRPr sz="2400"/>
          </a:p>
        </p:txBody>
      </p:sp>
      <p:pic>
        <p:nvPicPr>
          <p:cNvPr id="191" name="Google Shape;19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40313"/>
            <a:ext cx="8839199" cy="32628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1963" y="104225"/>
            <a:ext cx="6580076" cy="4935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2F2"/>
        </a:solidFill>
      </p:bgPr>
    </p:bg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2"/>
          <p:cNvSpPr txBox="1"/>
          <p:nvPr>
            <p:ph type="title"/>
          </p:nvPr>
        </p:nvSpPr>
        <p:spPr>
          <a:xfrm>
            <a:off x="460950" y="338725"/>
            <a:ext cx="8222100" cy="430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rgbClr val="000000"/>
                </a:solidFill>
              </a:rPr>
              <a:t>Conclusión</a:t>
            </a:r>
            <a:endParaRPr u="sng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300">
                <a:solidFill>
                  <a:srgbClr val="000000"/>
                </a:solidFill>
              </a:rPr>
              <a:t>-Base con mucho potencial</a:t>
            </a:r>
            <a:endParaRPr sz="3300"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300"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300">
                <a:solidFill>
                  <a:srgbClr val="000000"/>
                </a:solidFill>
              </a:rPr>
              <a:t>-Posibilidad de ampliar a diversas ramas</a:t>
            </a:r>
            <a:endParaRPr sz="3300"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300"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300">
                <a:solidFill>
                  <a:srgbClr val="000000"/>
                </a:solidFill>
              </a:rPr>
              <a:t>-Página muy intuitiva de manejar</a:t>
            </a:r>
            <a:endParaRPr sz="33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Esquema Entidad-</a:t>
            </a:r>
            <a:r>
              <a:rPr lang="en-GB" sz="2400"/>
              <a:t>Relación</a:t>
            </a:r>
            <a:endParaRPr sz="2400"/>
          </a:p>
        </p:txBody>
      </p:sp>
      <p:pic>
        <p:nvPicPr>
          <p:cNvPr id="79" name="Google Shape;7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3925" y="717875"/>
            <a:ext cx="6575250" cy="4350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Página principal</a:t>
            </a:r>
            <a:endParaRPr sz="2400"/>
          </a:p>
        </p:txBody>
      </p:sp>
      <p:pic>
        <p:nvPicPr>
          <p:cNvPr id="85" name="Google Shape;8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71450"/>
            <a:ext cx="8826600" cy="4235625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6"/>
          <p:cNvSpPr txBox="1"/>
          <p:nvPr/>
        </p:nvSpPr>
        <p:spPr>
          <a:xfrm>
            <a:off x="7102475" y="3747125"/>
            <a:ext cx="1567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Ofertas premium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" name="Google Shape;87;p16"/>
          <p:cNvSpPr txBox="1"/>
          <p:nvPr/>
        </p:nvSpPr>
        <p:spPr>
          <a:xfrm>
            <a:off x="6961925" y="2371650"/>
            <a:ext cx="1567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Barra buscadora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" name="Google Shape;88;p16"/>
          <p:cNvSpPr txBox="1"/>
          <p:nvPr/>
        </p:nvSpPr>
        <p:spPr>
          <a:xfrm>
            <a:off x="6821375" y="884050"/>
            <a:ext cx="1848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Menú e información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89" name="Google Shape;89;p16"/>
          <p:cNvCxnSpPr>
            <a:stCxn id="88" idx="1"/>
          </p:cNvCxnSpPr>
          <p:nvPr/>
        </p:nvCxnSpPr>
        <p:spPr>
          <a:xfrm rot="10800000">
            <a:off x="5515175" y="1074850"/>
            <a:ext cx="1306200" cy="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0" name="Google Shape;90;p16"/>
          <p:cNvCxnSpPr/>
          <p:nvPr/>
        </p:nvCxnSpPr>
        <p:spPr>
          <a:xfrm flipH="1">
            <a:off x="6489675" y="1215550"/>
            <a:ext cx="683100" cy="13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1" name="Google Shape;91;p16"/>
          <p:cNvCxnSpPr>
            <a:stCxn id="88" idx="2"/>
          </p:cNvCxnSpPr>
          <p:nvPr/>
        </p:nvCxnSpPr>
        <p:spPr>
          <a:xfrm flipH="1">
            <a:off x="5444825" y="1284250"/>
            <a:ext cx="2300700" cy="48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2" name="Google Shape;92;p16"/>
          <p:cNvCxnSpPr>
            <a:stCxn id="87" idx="1"/>
          </p:cNvCxnSpPr>
          <p:nvPr/>
        </p:nvCxnSpPr>
        <p:spPr>
          <a:xfrm rot="10800000">
            <a:off x="5243825" y="2360850"/>
            <a:ext cx="1718100" cy="210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3" name="Google Shape;93;p16"/>
          <p:cNvCxnSpPr>
            <a:stCxn id="86" idx="2"/>
          </p:cNvCxnSpPr>
          <p:nvPr/>
        </p:nvCxnSpPr>
        <p:spPr>
          <a:xfrm flipH="1">
            <a:off x="7142675" y="4147325"/>
            <a:ext cx="743400" cy="38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7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Anuncios destacados ‘Premium’</a:t>
            </a:r>
            <a:endParaRPr sz="2400"/>
          </a:p>
        </p:txBody>
      </p:sp>
      <p:pic>
        <p:nvPicPr>
          <p:cNvPr id="99" name="Google Shape;9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71450"/>
            <a:ext cx="9143998" cy="38179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Página principal</a:t>
            </a:r>
            <a:endParaRPr sz="2400"/>
          </a:p>
        </p:txBody>
      </p:sp>
      <p:pic>
        <p:nvPicPr>
          <p:cNvPr id="105" name="Google Shape;10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1550" y="940876"/>
            <a:ext cx="4049626" cy="3439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3775" y="961325"/>
            <a:ext cx="3871075" cy="3418675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8"/>
          <p:cNvSpPr txBox="1"/>
          <p:nvPr/>
        </p:nvSpPr>
        <p:spPr>
          <a:xfrm>
            <a:off x="2507550" y="4611075"/>
            <a:ext cx="4128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Posteriormente, más información sobre nosotros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08" name="Google Shape;108;p18"/>
          <p:cNvCxnSpPr>
            <a:stCxn id="107" idx="3"/>
            <a:endCxn id="106" idx="2"/>
          </p:cNvCxnSpPr>
          <p:nvPr/>
        </p:nvCxnSpPr>
        <p:spPr>
          <a:xfrm flipH="1" rot="10800000">
            <a:off x="6636450" y="4380075"/>
            <a:ext cx="352800" cy="431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9" name="Google Shape;109;p18"/>
          <p:cNvCxnSpPr>
            <a:stCxn id="107" idx="1"/>
            <a:endCxn id="105" idx="2"/>
          </p:cNvCxnSpPr>
          <p:nvPr/>
        </p:nvCxnSpPr>
        <p:spPr>
          <a:xfrm rot="10800000">
            <a:off x="2366250" y="4380075"/>
            <a:ext cx="141300" cy="431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9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700"/>
              <a:t>Publicar </a:t>
            </a:r>
            <a:r>
              <a:rPr lang="en-GB" sz="2700"/>
              <a:t>anuncio: Main</a:t>
            </a:r>
            <a:endParaRPr sz="2700"/>
          </a:p>
        </p:txBody>
      </p:sp>
      <p:pic>
        <p:nvPicPr>
          <p:cNvPr id="115" name="Google Shape;11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81925"/>
            <a:ext cx="8839199" cy="335859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6" name="Google Shape;116;p19"/>
          <p:cNvCxnSpPr/>
          <p:nvPr/>
        </p:nvCxnSpPr>
        <p:spPr>
          <a:xfrm flipH="1">
            <a:off x="1143250" y="1055075"/>
            <a:ext cx="1175700" cy="3360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0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700"/>
              <a:t>Publicar anuncio: Vehiculo</a:t>
            </a:r>
            <a:endParaRPr sz="2700"/>
          </a:p>
        </p:txBody>
      </p:sp>
      <p:pic>
        <p:nvPicPr>
          <p:cNvPr id="122" name="Google Shape;12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71450"/>
            <a:ext cx="8839199" cy="20451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1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700"/>
              <a:t>Publicar anuncio: Propiedad</a:t>
            </a:r>
            <a:endParaRPr sz="2700"/>
          </a:p>
        </p:txBody>
      </p:sp>
      <p:pic>
        <p:nvPicPr>
          <p:cNvPr id="128" name="Google Shape;12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71450"/>
            <a:ext cx="8839197" cy="323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4004375"/>
            <a:ext cx="8839197" cy="9954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1A237E"/>
      </a:accent5>
      <a:accent6>
        <a:srgbClr val="F4B400"/>
      </a:accent6>
      <a:hlink>
        <a:srgbClr val="1A237E"/>
      </a:hlink>
      <a:folHlink>
        <a:srgbClr val="1A237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